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</p:sldIdLst>
  <p:sldSz cy="5143500" cx="9144000"/>
  <p:notesSz cx="6858000" cy="9144000"/>
  <p:embeddedFontLst>
    <p:embeddedFont>
      <p:font typeface="Proxima Nova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A6E94C3-A86F-4FA4-BBAA-5456B92C8F89}">
  <a:tblStyle styleId="{7A6E94C3-A86F-4FA4-BBAA-5456B92C8F8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roximaNova-italic.fntdata"/><Relationship Id="rId20" Type="http://schemas.openxmlformats.org/officeDocument/2006/relationships/slide" Target="slides/slide14.xml"/><Relationship Id="rId41" Type="http://schemas.openxmlformats.org/officeDocument/2006/relationships/font" Target="fonts/ProximaNova-bold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ProximaNova-bold.fntdata"/><Relationship Id="rId16" Type="http://schemas.openxmlformats.org/officeDocument/2006/relationships/slide" Target="slides/slide10.xml"/><Relationship Id="rId38" Type="http://schemas.openxmlformats.org/officeDocument/2006/relationships/font" Target="fonts/ProximaNova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eae59f55a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eae59f55a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eae59f55a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eae59f55a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eae59f55a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eae59f55a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eae59f55a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eae59f55a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eae59f55a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eae59f55a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eafddb82e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eafddb82e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ae59f55aa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eae59f55aa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eae59f55aa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eae59f55a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eae59f55aa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eae59f55aa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eae59f55aa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eae59f55aa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5a1b4e583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5a1b4e583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eae59f55aa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eae59f55aa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eae59f55aa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eae59f55aa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eae59f55aa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eae59f55aa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eae59f55aa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eae59f55aa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eae59f55aa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eae59f55aa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eae59f55aa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eae59f55aa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ae59f55aa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ae59f55aa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eb28c52ea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eb28c52ea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eae59f55aa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eae59f55aa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e7483185c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e7483185c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3fa85600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b83fa8560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e5a1b4e583_0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e5a1b4e583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e5a1b4e583_0_5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e5a1b4e583_0_5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e5a1b4e583_0_5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e5a1b4e583_0_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e626d24df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e626d24df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e5a1b4e583_0_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e5a1b4e583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eae59f55a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eae59f55a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eae59f55a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eae59f55a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eae59f55aa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eae59f55aa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2.gif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Módulo 3: Introducción al modelado de datos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Diplomatura en Ciencias Sociales Computacionales y Humanidades Digitales (IDAES-UNSAM) - Agosto 2021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 rotWithShape="1">
          <a:blip r:embed="rId3">
            <a:alphaModFix/>
          </a:blip>
          <a:srcRect b="37818" l="15544" r="15948" t="36940"/>
          <a:stretch/>
        </p:blipFill>
        <p:spPr>
          <a:xfrm>
            <a:off x="7195950" y="284375"/>
            <a:ext cx="1684874" cy="46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</a:t>
            </a:r>
            <a:r>
              <a:rPr lang="en-GB"/>
              <a:t>I.</a:t>
            </a:r>
            <a:r>
              <a:rPr lang="en-GB"/>
              <a:t>Regresión Logística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II.a.</a:t>
            </a:r>
            <a:r>
              <a:rPr lang="en-GB"/>
              <a:t>Por qué no regresión lineal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 problema de ordenalizar + probabilidades fuera de rango</a:t>
            </a:r>
            <a:endParaRPr/>
          </a:p>
        </p:txBody>
      </p:sp>
      <p:sp>
        <p:nvSpPr>
          <p:cNvPr id="129" name="Google Shape;129;p24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Usar una regresión lineal para una variable target con más de 2 categorías implicaría convertirla en ordinal, lo que </a:t>
            </a:r>
            <a:r>
              <a:rPr lang="en-GB">
                <a:highlight>
                  <a:schemeClr val="lt2"/>
                </a:highlight>
              </a:rPr>
              <a:t>asume dos cosas problemáticas</a:t>
            </a:r>
            <a:r>
              <a:rPr lang="en-GB"/>
              <a:t>: que hay un orden entre las categorías y que son equidistantes.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Pero incluso con una dicotómica, regresión lineal daría </a:t>
            </a:r>
            <a:r>
              <a:rPr lang="en-GB">
                <a:highlight>
                  <a:schemeClr val="lt2"/>
                </a:highlight>
              </a:rPr>
              <a:t>probabilidades fuera del rango</a:t>
            </a:r>
            <a:r>
              <a:rPr lang="en-GB"/>
              <a:t> 0-1.</a:t>
            </a:r>
            <a:endParaRPr/>
          </a:p>
        </p:txBody>
      </p:sp>
      <p:pic>
        <p:nvPicPr>
          <p:cNvPr id="130" name="Google Shape;13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182442"/>
            <a:ext cx="4260300" cy="23864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152470"/>
            <a:ext cx="2879111" cy="102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II.b.</a:t>
            </a:r>
            <a:r>
              <a:rPr lang="en-GB"/>
              <a:t>Fórmula, coeficientes y lectura de outputs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 función logística nos da como resultado la </a:t>
            </a:r>
            <a:r>
              <a:rPr i="1" lang="en-GB"/>
              <a:t>probabilidad</a:t>
            </a:r>
            <a:r>
              <a:rPr lang="en-GB"/>
              <a:t> de pertenecer a cada categoría de Y </a:t>
            </a:r>
            <a:r>
              <a:rPr i="1" lang="en-GB"/>
              <a:t>dado</a:t>
            </a:r>
            <a:r>
              <a:rPr lang="en-GB"/>
              <a:t> X</a:t>
            </a:r>
            <a:endParaRPr/>
          </a:p>
        </p:txBody>
      </p:sp>
      <p:sp>
        <p:nvSpPr>
          <p:cNvPr id="142" name="Google Shape;142;p26"/>
          <p:cNvSpPr txBox="1"/>
          <p:nvPr>
            <p:ph idx="1" type="body"/>
          </p:nvPr>
        </p:nvSpPr>
        <p:spPr>
          <a:xfrm>
            <a:off x="4572000" y="1533475"/>
            <a:ext cx="4260300" cy="30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Los </a:t>
            </a:r>
            <a:r>
              <a:rPr lang="en-GB">
                <a:highlight>
                  <a:schemeClr val="lt2"/>
                </a:highlight>
              </a:rPr>
              <a:t>coeficientes</a:t>
            </a:r>
            <a:r>
              <a:rPr lang="en-GB"/>
              <a:t> son los mismos que en la regresión lineal: </a:t>
            </a:r>
            <a:r>
              <a:rPr b="1" lang="en-GB"/>
              <a:t>𝛽</a:t>
            </a:r>
            <a:r>
              <a:rPr b="1" baseline="-25000" lang="en-GB"/>
              <a:t>0</a:t>
            </a:r>
            <a:r>
              <a:rPr lang="en-GB"/>
              <a:t> para el intercept y </a:t>
            </a:r>
            <a:r>
              <a:rPr b="1" lang="en-GB"/>
              <a:t>𝛽</a:t>
            </a:r>
            <a:r>
              <a:rPr b="1" baseline="-25000" lang="en-GB"/>
              <a:t>1</a:t>
            </a:r>
            <a:r>
              <a:rPr lang="en-GB"/>
              <a:t> para la variable independiente. Pero están elevados sobre el número </a:t>
            </a:r>
            <a:r>
              <a:rPr b="1" i="1" lang="en-GB"/>
              <a:t>e</a:t>
            </a:r>
            <a:r>
              <a:rPr lang="en-GB"/>
              <a:t>, base del logaritmo natural.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La expresión de abajo es el </a:t>
            </a:r>
            <a:r>
              <a:rPr lang="en-GB">
                <a:highlight>
                  <a:schemeClr val="lt2"/>
                </a:highlight>
              </a:rPr>
              <a:t>odds</a:t>
            </a:r>
            <a:r>
              <a:rPr lang="en-GB"/>
              <a:t>. Valores cercanos a 0 indican baja probabilidad; más altos implican más alta probabilidad.</a:t>
            </a:r>
            <a:endParaRPr/>
          </a:p>
        </p:txBody>
      </p:sp>
      <p:pic>
        <p:nvPicPr>
          <p:cNvPr id="143" name="Google Shape;1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700" y="1867100"/>
            <a:ext cx="4162300" cy="142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4513" y="3460075"/>
            <a:ext cx="3114675" cy="108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6"/>
          <p:cNvSpPr txBox="1"/>
          <p:nvPr>
            <p:ph idx="1" type="body"/>
          </p:nvPr>
        </p:nvSpPr>
        <p:spPr>
          <a:xfrm>
            <a:off x="311700" y="1533475"/>
            <a:ext cx="42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highlight>
                  <a:schemeClr val="lt2"/>
                </a:highlight>
              </a:rPr>
              <a:t>Función Logística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311700" y="3209205"/>
            <a:ext cx="4260300" cy="6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highlight>
                  <a:schemeClr val="lt2"/>
                </a:highlight>
              </a:rPr>
              <a:t>Odds</a:t>
            </a:r>
            <a:endParaRPr>
              <a:highlight>
                <a:schemeClr val="lt2"/>
              </a:highlight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 resultado de la función es una curva en forma de S</a:t>
            </a:r>
            <a:endParaRPr/>
          </a:p>
        </p:txBody>
      </p:sp>
      <p:sp>
        <p:nvSpPr>
          <p:cNvPr id="152" name="Google Shape;152;p27"/>
          <p:cNvSpPr txBox="1"/>
          <p:nvPr>
            <p:ph idx="1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 curva nos indica la </a:t>
            </a:r>
            <a:r>
              <a:rPr lang="en-GB">
                <a:highlight>
                  <a:schemeClr val="lt2"/>
                </a:highlight>
              </a:rPr>
              <a:t>probabilidad</a:t>
            </a:r>
            <a:r>
              <a:rPr lang="en-GB"/>
              <a:t> de pertenecer a cada categoría de Y para cada valor de X.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El límite de a partir de qué probabilidad (0.5? 0.2? 0.8?) predecimos cada categoría depende de nuestro objetivo y campo de estudio, como veremos más adelante.</a:t>
            </a:r>
            <a:endParaRPr/>
          </a:p>
        </p:txBody>
      </p:sp>
      <p:pic>
        <p:nvPicPr>
          <p:cNvPr id="153" name="Google Shape;1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1512875"/>
            <a:ext cx="3914775" cy="269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 lectura del output tiene similitudes y diferencias respecto de la regresión lineal</a:t>
            </a:r>
            <a:endParaRPr/>
          </a:p>
        </p:txBody>
      </p:sp>
      <p:sp>
        <p:nvSpPr>
          <p:cNvPr id="159" name="Google Shape;159;p28"/>
          <p:cNvSpPr txBox="1"/>
          <p:nvPr>
            <p:ph idx="1" type="body"/>
          </p:nvPr>
        </p:nvSpPr>
        <p:spPr>
          <a:xfrm>
            <a:off x="4572025" y="1554850"/>
            <a:ext cx="4260300" cy="33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highlight>
                  <a:schemeClr val="lt2"/>
                </a:highlight>
              </a:rPr>
              <a:t>Similitudes</a:t>
            </a:r>
            <a:r>
              <a:rPr lang="en-GB"/>
              <a:t>: p-value pequeño nos indica baja probabilidad de rechazar hipótesis nula, es decir que existe relación entre las variables. Coeficiente positivo implica relación directa (“a &gt; balance, &gt; p de default”).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highlight>
                  <a:schemeClr val="accent5"/>
                </a:highlight>
              </a:rPr>
              <a:t>Diferencias</a:t>
            </a:r>
            <a:r>
              <a:rPr lang="en-GB"/>
              <a:t>: un aumento de una unidad en balance no implica un aumento de una unidad en default, sino que multiplica a los odds por </a:t>
            </a:r>
            <a:r>
              <a:rPr b="1" i="1" lang="en-GB"/>
              <a:t>e</a:t>
            </a:r>
            <a:r>
              <a:rPr b="1" baseline="30000" i="1" lang="en-GB"/>
              <a:t>𝛽1</a:t>
            </a:r>
            <a:r>
              <a:rPr lang="en-GB"/>
              <a:t>, es decir que el aumento en la probabilidad depende del sector de la curva en el que estemos.</a:t>
            </a:r>
            <a:endParaRPr/>
          </a:p>
        </p:txBody>
      </p:sp>
      <p:pic>
        <p:nvPicPr>
          <p:cNvPr id="160" name="Google Shape;16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02450"/>
            <a:ext cx="4260301" cy="1298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1025" y="2753538"/>
            <a:ext cx="2647448" cy="19855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II.c.</a:t>
            </a:r>
            <a:r>
              <a:rPr lang="en-GB"/>
              <a:t>Regresión Logística Múltiple y variables independientes cualitativas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Podemos sumar variables cualitativas como dummies, igual que hicimos en la regresión lineal</a:t>
            </a:r>
            <a:endParaRPr/>
          </a:p>
        </p:txBody>
      </p:sp>
      <p:sp>
        <p:nvSpPr>
          <p:cNvPr id="172" name="Google Shape;172;p30"/>
          <p:cNvSpPr txBox="1"/>
          <p:nvPr>
            <p:ph idx="1" type="body"/>
          </p:nvPr>
        </p:nvSpPr>
        <p:spPr>
          <a:xfrm>
            <a:off x="311700" y="1457275"/>
            <a:ext cx="3929100" cy="31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El coeficiente (que en este ejemplo es significativo porque el p-value es pequeño) entonces nos habla de cuánta mayor probabilidad hay de defaultear si se es estudiante respecto de la categoría default (no estudiante).</a:t>
            </a:r>
            <a:endParaRPr/>
          </a:p>
        </p:txBody>
      </p:sp>
      <p:pic>
        <p:nvPicPr>
          <p:cNvPr id="173" name="Google Shape;17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0925" y="1457271"/>
            <a:ext cx="4591375" cy="131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0925" y="3257550"/>
            <a:ext cx="4591375" cy="9324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 sumar variables X la convertimos en múltiple</a:t>
            </a:r>
            <a:endParaRPr/>
          </a:p>
        </p:txBody>
      </p:sp>
      <p:sp>
        <p:nvSpPr>
          <p:cNvPr id="180" name="Google Shape;180;p31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Y nos pasa algo parecido a lo que nos sucedía en la regresión lineal múltiple: al controlar por otras variables, algunas relaciones significativas desaparecen. O peor, como en este caso en que student[yes] pasa a tener el sentido inverso.</a:t>
            </a:r>
            <a:endParaRPr/>
          </a:p>
        </p:txBody>
      </p:sp>
      <p:pic>
        <p:nvPicPr>
          <p:cNvPr id="181" name="Google Shape;18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1300" y="1152463"/>
            <a:ext cx="4191000" cy="111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1300" y="2401650"/>
            <a:ext cx="4190999" cy="1656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Estructura de las clases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175" y="1424400"/>
            <a:ext cx="8697662" cy="313092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/>
          <p:nvPr/>
        </p:nvSpPr>
        <p:spPr>
          <a:xfrm rot="10800000">
            <a:off x="3449575" y="1240750"/>
            <a:ext cx="457500" cy="418200"/>
          </a:xfrm>
          <a:prstGeom prst="triangle">
            <a:avLst>
              <a:gd fmla="val 50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III.</a:t>
            </a:r>
            <a:r>
              <a:rPr lang="en-GB"/>
              <a:t>Intro a otros modelos de clasificación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III.a.</a:t>
            </a:r>
            <a:r>
              <a:rPr lang="en-GB"/>
              <a:t>Linear Discriminant Analysis (LDA)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Qué es LDA y cuándo puede servirnos</a:t>
            </a:r>
            <a:endParaRPr/>
          </a:p>
        </p:txBody>
      </p:sp>
      <p:sp>
        <p:nvSpPr>
          <p:cNvPr id="198" name="Google Shape;198;p34"/>
          <p:cNvSpPr txBox="1"/>
          <p:nvPr>
            <p:ph idx="1" type="body"/>
          </p:nvPr>
        </p:nvSpPr>
        <p:spPr>
          <a:xfrm>
            <a:off x="311700" y="1152475"/>
            <a:ext cx="4260300" cy="17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Qué es: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Consiste en modelar la distribución de X para cada clase de Y; luego usa el teorema de Bayes para estimar p(X).</a:t>
            </a:r>
            <a:endParaRPr/>
          </a:p>
        </p:txBody>
      </p:sp>
      <p:sp>
        <p:nvSpPr>
          <p:cNvPr id="199" name="Google Shape;199;p34"/>
          <p:cNvSpPr txBox="1"/>
          <p:nvPr>
            <p:ph idx="1" type="body"/>
          </p:nvPr>
        </p:nvSpPr>
        <p:spPr>
          <a:xfrm>
            <a:off x="311700" y="2866975"/>
            <a:ext cx="4260300" cy="17145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En qué casos performa mejor: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lt1"/>
                </a:solidFill>
              </a:rPr>
              <a:t>Cuando las clases de Y están bien separadas, cuando n es es pequeño y cuando tenemos más de 2 clases, LDA puede performar mejor que Regresión Logística.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00" name="Google Shape;20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1575" y="1623424"/>
            <a:ext cx="3808276" cy="244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III.b.</a:t>
            </a:r>
            <a:r>
              <a:rPr lang="en-GB"/>
              <a:t>K-nearest neighbors classifier (KNN)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6"/>
          <p:cNvSpPr txBox="1"/>
          <p:nvPr>
            <p:ph idx="1" type="body"/>
          </p:nvPr>
        </p:nvSpPr>
        <p:spPr>
          <a:xfrm>
            <a:off x="311700" y="2866975"/>
            <a:ext cx="4260300" cy="17145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En qué casos performa mejor: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lt1"/>
                </a:solidFill>
              </a:rPr>
              <a:t>Cuando tenemos pocos predictores X y la frontera entre las clases es fuertemente no-lineal.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1" name="Google Shape;21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Qué es KNN y cuándo puede servirnos</a:t>
            </a:r>
            <a:endParaRPr/>
          </a:p>
        </p:txBody>
      </p:sp>
      <p:sp>
        <p:nvSpPr>
          <p:cNvPr id="212" name="Google Shape;212;p36"/>
          <p:cNvSpPr txBox="1"/>
          <p:nvPr>
            <p:ph idx="1" type="body"/>
          </p:nvPr>
        </p:nvSpPr>
        <p:spPr>
          <a:xfrm>
            <a:off x="311700" y="1152475"/>
            <a:ext cx="4260300" cy="17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Qué es: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Al igual que en la regresión-KNN, el KNN-classifier identifica las K observaciones de entrenamiento que estén más cercanas a una observación x</a:t>
            </a:r>
            <a:r>
              <a:rPr baseline="-25000" lang="en-GB"/>
              <a:t>0</a:t>
            </a:r>
            <a:r>
              <a:rPr lang="en-GB"/>
              <a:t> y las imputa a la clase mayoritaria entre ellas.</a:t>
            </a:r>
            <a:endParaRPr/>
          </a:p>
        </p:txBody>
      </p:sp>
      <p:pic>
        <p:nvPicPr>
          <p:cNvPr id="213" name="Google Shape;21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8800" y="1458925"/>
            <a:ext cx="3983500" cy="276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7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IV.</a:t>
            </a:r>
            <a:r>
              <a:rPr lang="en-GB"/>
              <a:t>Confusion matrix y threshold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 matriz de confusión muestra cuán bueno es el modelo</a:t>
            </a:r>
            <a:endParaRPr/>
          </a:p>
        </p:txBody>
      </p:sp>
      <p:pic>
        <p:nvPicPr>
          <p:cNvPr id="224" name="Google Shape;22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2800" y="1784350"/>
            <a:ext cx="3810000" cy="215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1" y="1152475"/>
            <a:ext cx="3981887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Varias medidas nos dicen cuán bueno es un clasificador</a:t>
            </a:r>
            <a:endParaRPr/>
          </a:p>
        </p:txBody>
      </p:sp>
      <p:graphicFrame>
        <p:nvGraphicFramePr>
          <p:cNvPr id="231" name="Google Shape;231;p39"/>
          <p:cNvGraphicFramePr/>
          <p:nvPr/>
        </p:nvGraphicFramePr>
        <p:xfrm>
          <a:off x="311700" y="1401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{7A6E94C3-A86F-4FA4-BBAA-5456B92C8F89}</a:tableStyleId>
              </a:tblPr>
              <a:tblGrid>
                <a:gridCol w="1549050"/>
                <a:gridCol w="2488700"/>
                <a:gridCol w="4482825"/>
              </a:tblGrid>
              <a:tr h="524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Medida</a:t>
                      </a:r>
                      <a:endParaRPr b="1">
                        <a:solidFill>
                          <a:schemeClr val="lt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Ecuación</a:t>
                      </a:r>
                      <a:endParaRPr b="1">
                        <a:solidFill>
                          <a:schemeClr val="lt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Explicación</a:t>
                      </a:r>
                      <a:endParaRPr b="1">
                        <a:solidFill>
                          <a:schemeClr val="lt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84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Sensitivity o Recall</a:t>
                      </a:r>
                      <a:endParaRPr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True Positives / (True Positives + False Negatives)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La proporción de positivos identificados correctamente sobre el total de positivos reales: cuán bueno es el modelo </a:t>
                      </a:r>
                      <a:r>
                        <a:rPr lang="en-GB">
                          <a:highlight>
                            <a:schemeClr val="lt2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detectando casos positivos</a:t>
                      </a: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.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4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Specificity</a:t>
                      </a:r>
                      <a:endParaRPr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True Negatives / (True Negatives + False Positives)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La proporción de negativos identificados correctamente sobre el total de negativos reales: cuán bueno es el modelo </a:t>
                      </a:r>
                      <a:r>
                        <a:rPr lang="en-GB">
                          <a:highlight>
                            <a:schemeClr val="lt2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evitando falsas alarmas</a:t>
                      </a: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.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4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Precision</a:t>
                      </a:r>
                      <a:endParaRPr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True Positives / (True Positives + False Positives)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La proporción de positivos identificados correctamente sobre el total de positivos predichos: </a:t>
                      </a:r>
                      <a:r>
                        <a:rPr lang="en-GB">
                          <a:highlight>
                            <a:schemeClr val="lt2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cuán preciso es el modelo al clasificar positivos</a:t>
                      </a: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.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Mover el threshold: depende de nuestro objetivo</a:t>
            </a:r>
            <a:endParaRPr/>
          </a:p>
        </p:txBody>
      </p:sp>
      <p:pic>
        <p:nvPicPr>
          <p:cNvPr id="237" name="Google Shape;23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600" cy="34442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Vamos al break y luego al práctico con Tomi</a:t>
            </a:r>
            <a:endParaRPr/>
          </a:p>
        </p:txBody>
      </p:sp>
      <p:pic>
        <p:nvPicPr>
          <p:cNvPr id="243" name="Google Shape;24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175" y="1424400"/>
            <a:ext cx="8697662" cy="313092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41"/>
          <p:cNvSpPr/>
          <p:nvPr/>
        </p:nvSpPr>
        <p:spPr>
          <a:xfrm rot="10800000">
            <a:off x="3614025" y="2362650"/>
            <a:ext cx="457500" cy="418200"/>
          </a:xfrm>
          <a:prstGeom prst="triangle">
            <a:avLst>
              <a:gd fmla="val 50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Bienvenida Karina!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Invitada: Karina Bartolomé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Licenciada en Economía UNLP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Especialización en Métodos Cuantitativos UBA (en curso)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Data Scientist en Ualá</a:t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7475" y="1828263"/>
            <a:ext cx="2064825" cy="206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2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 semana que viene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 martes que viene, 31 de agosto</a:t>
            </a:r>
            <a:endParaRPr/>
          </a:p>
        </p:txBody>
      </p:sp>
      <p:sp>
        <p:nvSpPr>
          <p:cNvPr id="255" name="Google Shape;255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Teórico: </a:t>
            </a:r>
            <a:r>
              <a:rPr lang="en-GB"/>
              <a:t>Cross-validation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Práctico: resolver guía P3b. Traer dudas y/o comentarios.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Invitada: Clara Calí Mella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Clinical Trial Analytics and Insights Manager en Bayer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MSc Management &amp; Analytics UTDT (tesis pendiente de revisión)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Licenciada en Filosofía UBA</a:t>
            </a:r>
            <a:endParaRPr/>
          </a:p>
        </p:txBody>
      </p:sp>
      <p:pic>
        <p:nvPicPr>
          <p:cNvPr id="256" name="Google Shape;25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9525" y="2176100"/>
            <a:ext cx="2392776" cy="2392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Teórico 3: </a:t>
            </a:r>
            <a:r>
              <a:rPr lang="en-GB"/>
              <a:t>Clasificación: regresión logística, LDA, KNN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Modelos de clasificación: para qué sirven y cuáles existen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Regresión Logística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Por qué no regresión lineal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Fórmula, coeficientes y lectura de outputs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Regresión </a:t>
            </a:r>
            <a:r>
              <a:rPr lang="en-GB"/>
              <a:t>Logística</a:t>
            </a:r>
            <a:r>
              <a:rPr lang="en-GB"/>
              <a:t> Múltiple y con predictores cualitativos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Intro a otros modelos de clasificación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Linear Discriminant Analysis (LDA)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K-nearest neighbors classifier (KNN)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Confusion matrix, sensitivity, specificity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I.</a:t>
            </a:r>
            <a:r>
              <a:rPr lang="en-GB"/>
              <a:t>Modelos de clasificación: para qué sirven y cuáles existen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Los modelos de clasificación sirven para Y categóricas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152475"/>
            <a:ext cx="43125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Los modelos de </a:t>
            </a:r>
            <a:r>
              <a:rPr lang="en-GB">
                <a:highlight>
                  <a:schemeClr val="lt2"/>
                </a:highlight>
              </a:rPr>
              <a:t>regresión</a:t>
            </a:r>
            <a:r>
              <a:rPr lang="en-GB"/>
              <a:t> (como las regresiones lineales de la clase pasada) sirven para predecir variables target cuantitativas: </a:t>
            </a:r>
            <a:r>
              <a:rPr lang="en-GB">
                <a:highlight>
                  <a:schemeClr val="lt2"/>
                </a:highlight>
              </a:rPr>
              <a:t>predicen una cantidad</a:t>
            </a:r>
            <a:r>
              <a:rPr lang="en-GB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Los modelos de </a:t>
            </a:r>
            <a:r>
              <a:rPr lang="en-GB">
                <a:highlight>
                  <a:schemeClr val="lt2"/>
                </a:highlight>
              </a:rPr>
              <a:t>clasificación</a:t>
            </a:r>
            <a:r>
              <a:rPr lang="en-GB"/>
              <a:t>, en cambio, sirven para variables target cualitativas: nos dicen la </a:t>
            </a:r>
            <a:r>
              <a:rPr lang="en-GB">
                <a:highlight>
                  <a:schemeClr val="lt2"/>
                </a:highlight>
              </a:rPr>
              <a:t>probabilidad de pertenecer a una categoría</a:t>
            </a:r>
            <a:r>
              <a:rPr lang="en-GB"/>
              <a:t> del output.</a:t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 rotWithShape="1">
          <a:blip r:embed="rId3">
            <a:alphaModFix/>
          </a:blip>
          <a:srcRect b="16478" l="8621" r="10196" t="0"/>
          <a:stretch/>
        </p:blipFill>
        <p:spPr>
          <a:xfrm>
            <a:off x="4764475" y="1433913"/>
            <a:ext cx="4067825" cy="285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Semáforo de modelos de clasificación: veremos algunos en este módulo y otros en el siguiente</a:t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311700" y="1508425"/>
            <a:ext cx="4260300" cy="30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>
                <a:highlight>
                  <a:schemeClr val="lt2"/>
                </a:highlight>
              </a:rPr>
              <a:t>Regresión Logística</a:t>
            </a:r>
            <a:endParaRPr>
              <a:highlight>
                <a:schemeClr val="lt2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>
                <a:highlight>
                  <a:schemeClr val="accent6"/>
                </a:highlight>
              </a:rPr>
              <a:t>Linear Discriminant Analysis</a:t>
            </a:r>
            <a:endParaRPr>
              <a:highlight>
                <a:schemeClr val="accent6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>
                <a:highlight>
                  <a:schemeClr val="accent6"/>
                </a:highlight>
              </a:rPr>
              <a:t>K-nearest neighbors</a:t>
            </a:r>
            <a:endParaRPr>
              <a:highlight>
                <a:schemeClr val="accent6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>
                <a:highlight>
                  <a:schemeClr val="accent5"/>
                </a:highlight>
              </a:rPr>
              <a:t>Decision Tree</a:t>
            </a:r>
            <a:endParaRPr>
              <a:highlight>
                <a:schemeClr val="accent5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>
                <a:highlight>
                  <a:schemeClr val="accent5"/>
                </a:highlight>
              </a:rPr>
              <a:t>Random Forest</a:t>
            </a:r>
            <a:endParaRPr>
              <a:highlight>
                <a:schemeClr val="accent5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>
                <a:highlight>
                  <a:schemeClr val="accent5"/>
                </a:highlight>
              </a:rPr>
              <a:t>Support Vector Machine</a:t>
            </a:r>
            <a:endParaRPr>
              <a:highlight>
                <a:schemeClr val="accent5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>
                <a:highlight>
                  <a:schemeClr val="accent5"/>
                </a:highlight>
              </a:rPr>
              <a:t>Neural Network</a:t>
            </a:r>
            <a:endParaRPr>
              <a:highlight>
                <a:schemeClr val="accent5"/>
              </a:highlight>
            </a:endParaRPr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4572000" y="1508425"/>
            <a:ext cx="4260300" cy="30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 veremos en este módulo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Los introduciremos en este módulo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Los verán en el próximo módulo</a:t>
            </a:r>
            <a:endParaRPr/>
          </a:p>
        </p:txBody>
      </p:sp>
      <p:cxnSp>
        <p:nvCxnSpPr>
          <p:cNvPr id="111" name="Google Shape;111;p21"/>
          <p:cNvCxnSpPr/>
          <p:nvPr/>
        </p:nvCxnSpPr>
        <p:spPr>
          <a:xfrm>
            <a:off x="4252225" y="1508425"/>
            <a:ext cx="0" cy="41820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Google Shape;112;p21"/>
          <p:cNvCxnSpPr/>
          <p:nvPr/>
        </p:nvCxnSpPr>
        <p:spPr>
          <a:xfrm>
            <a:off x="4252225" y="1926625"/>
            <a:ext cx="0" cy="818100"/>
          </a:xfrm>
          <a:prstGeom prst="straightConnector1">
            <a:avLst/>
          </a:prstGeom>
          <a:noFill/>
          <a:ln cap="flat" cmpd="sng" w="7620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21"/>
          <p:cNvCxnSpPr/>
          <p:nvPr/>
        </p:nvCxnSpPr>
        <p:spPr>
          <a:xfrm>
            <a:off x="4252225" y="2744725"/>
            <a:ext cx="0" cy="1619700"/>
          </a:xfrm>
          <a:prstGeom prst="straightConnector1">
            <a:avLst/>
          </a:prstGeom>
          <a:noFill/>
          <a:ln cap="flat" cmpd="sng" w="7620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